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61" r:id="rId6"/>
    <p:sldId id="262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46"/>
    <p:restoredTop sz="96242" autoAdjust="0"/>
  </p:normalViewPr>
  <p:slideViewPr>
    <p:cSldViewPr snapToGrid="0">
      <p:cViewPr varScale="1">
        <p:scale>
          <a:sx n="144" d="100"/>
          <a:sy n="144" d="100"/>
        </p:scale>
        <p:origin x="20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jpeg>
</file>

<file path=ppt/media/image12.jpeg>
</file>

<file path=ppt/media/image2.jp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80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9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0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9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42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99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92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39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94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67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A42A6-5C39-400B-A2CE-0082ECB96EC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36728-EF18-49AC-982B-7295E265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087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Paul.Guermonprez@inte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3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mailto:Paul.Guermonprez@intel.com" TargetMode="External"/><Relationship Id="rId3" Type="http://schemas.openxmlformats.org/officeDocument/2006/relationships/hyperlink" Target="https://intel-aero.github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76026" cy="2387600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0070C0"/>
                </a:solidFill>
              </a:rPr>
              <a:t>Autonomous Drone Engineer</a:t>
            </a:r>
            <a:r>
              <a:rPr lang="en-US" sz="5000">
                <a:solidFill>
                  <a:srgbClr val="0070C0"/>
                </a:solidFill>
              </a:rPr>
              <a:t/>
            </a:r>
            <a:br>
              <a:rPr lang="en-US" sz="5000">
                <a:solidFill>
                  <a:srgbClr val="0070C0"/>
                </a:solidFill>
              </a:rPr>
            </a:br>
            <a:r>
              <a:rPr lang="en-US" smtClean="0"/>
              <a:t>A2 </a:t>
            </a:r>
            <a:r>
              <a:rPr lang="en-US" dirty="0"/>
              <a:t>– Usage Models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88904"/>
            <a:ext cx="9144000" cy="1268896"/>
          </a:xfrm>
        </p:spPr>
        <p:txBody>
          <a:bodyPr/>
          <a:lstStyle/>
          <a:p>
            <a:r>
              <a:rPr lang="en-US" dirty="0">
                <a:hlinkClick r:id="rId2"/>
              </a:rPr>
              <a:t>Paul.Guermonprez@intel.com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/>
              <a:t>Autonomous Drone Solutions Architect</a:t>
            </a:r>
          </a:p>
        </p:txBody>
      </p:sp>
      <p:pic>
        <p:nvPicPr>
          <p:cNvPr id="1026" name="Picture 2" descr="Image result for inte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1" y="0"/>
            <a:ext cx="1366982" cy="136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25527" b="43728"/>
          <a:stretch/>
        </p:blipFill>
        <p:spPr>
          <a:xfrm>
            <a:off x="18696" y="4754880"/>
            <a:ext cx="12160052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41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Why autonomous? Fleets!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24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Autonomous drones are required when</a:t>
            </a:r>
            <a:br>
              <a:rPr lang="en-US" dirty="0"/>
            </a:br>
            <a:r>
              <a:rPr lang="en-US" dirty="0"/>
              <a:t>you need a </a:t>
            </a:r>
            <a:r>
              <a:rPr lang="en-US" b="1" dirty="0">
                <a:solidFill>
                  <a:srgbClr val="0070C0"/>
                </a:solidFill>
              </a:rPr>
              <a:t>very large fleet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There’s not enough pilots for the fleet</a:t>
            </a:r>
          </a:p>
          <a:p>
            <a:pPr lvl="1"/>
            <a:r>
              <a:rPr lang="en-US" dirty="0"/>
              <a:t>Pilots can’t synchronize their flight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i="1" dirty="0"/>
              <a:t>Ex: last 10 miles logistics,</a:t>
            </a:r>
            <a:br>
              <a:rPr lang="en-US" i="1" dirty="0"/>
            </a:br>
            <a:r>
              <a:rPr lang="en-US" i="1" dirty="0"/>
              <a:t>precision agriculture, light shows</a:t>
            </a:r>
          </a:p>
          <a:p>
            <a:pPr marL="0" indent="0">
              <a:buNone/>
            </a:pPr>
            <a:r>
              <a:rPr lang="en-US" i="1" dirty="0"/>
              <a:t>Photos: Intel’s </a:t>
            </a:r>
            <a:r>
              <a:rPr lang="en-US" i="1" dirty="0" smtClean="0"/>
              <a:t>Drone </a:t>
            </a:r>
            <a:r>
              <a:rPr lang="en-US" i="1" dirty="0"/>
              <a:t>L</a:t>
            </a:r>
            <a:r>
              <a:rPr lang="en-US" i="1" dirty="0" smtClean="0"/>
              <a:t>ight </a:t>
            </a:r>
            <a:r>
              <a:rPr lang="en-US" i="1" dirty="0"/>
              <a:t>S</a:t>
            </a:r>
            <a:r>
              <a:rPr lang="en-US" i="1" dirty="0" smtClean="0"/>
              <a:t>how</a:t>
            </a: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for the 2017 Super Bowl</a:t>
            </a:r>
            <a:br>
              <a:rPr lang="en-US" i="1" dirty="0"/>
            </a:br>
            <a:r>
              <a:rPr lang="en-US" i="1" dirty="0"/>
              <a:t>Pest prevention for agriculture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1026" name="Picture 2" descr="Image result for drone fleet int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4712" y="277093"/>
            <a:ext cx="4513183" cy="3008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6581001"/>
            <a:ext cx="41729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https://newsroom.intel.com/news-releases/intel-drones-light-lady-gaga-performance-pepsi-zero-sugar-super-bowl-li-halftime/</a:t>
            </a:r>
            <a:br>
              <a:rPr lang="en-US" sz="600" dirty="0"/>
            </a:br>
            <a:r>
              <a:rPr lang="en-US" sz="600" dirty="0"/>
              <a:t>https://agribird.com/produits/trichogrammes-trichospray/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4713" y="3439662"/>
            <a:ext cx="4513184" cy="323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85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Why autonomous? Precision!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240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Autonomous drones are required when</a:t>
            </a:r>
            <a:br>
              <a:rPr lang="en-US" dirty="0"/>
            </a:br>
            <a:r>
              <a:rPr lang="en-US" dirty="0"/>
              <a:t>you need to fly</a:t>
            </a:r>
            <a:r>
              <a:rPr lang="en-US" b="1" dirty="0">
                <a:solidFill>
                  <a:srgbClr val="0070C0"/>
                </a:solidFill>
              </a:rPr>
              <a:t> precisely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Photos need to be taken from a precise point</a:t>
            </a:r>
          </a:p>
          <a:p>
            <a:pPr lvl="1"/>
            <a:r>
              <a:rPr lang="en-US" dirty="0"/>
              <a:t>Successive flights need to follow the same path</a:t>
            </a:r>
          </a:p>
          <a:p>
            <a:pPr marL="0" indent="0">
              <a:buNone/>
            </a:pPr>
            <a:r>
              <a:rPr lang="en-US" dirty="0"/>
              <a:t>Or when you need </a:t>
            </a:r>
            <a:r>
              <a:rPr lang="en-US" b="1" dirty="0">
                <a:solidFill>
                  <a:srgbClr val="0070C0"/>
                </a:solidFill>
              </a:rPr>
              <a:t>predictability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Flying on dangerous sites</a:t>
            </a:r>
          </a:p>
          <a:p>
            <a:pPr lvl="1"/>
            <a:r>
              <a:rPr lang="en-US" dirty="0"/>
              <a:t>Or near highly valuable objects</a:t>
            </a:r>
          </a:p>
          <a:p>
            <a:pPr marL="457200" lvl="1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i="1" dirty="0"/>
              <a:t>Ex: precise infrastructure inspection,</a:t>
            </a:r>
            <a:br>
              <a:rPr lang="en-US" i="1" dirty="0"/>
            </a:br>
            <a:r>
              <a:rPr lang="en-US" i="1" dirty="0"/>
              <a:t>movie shooting </a:t>
            </a:r>
            <a:r>
              <a:rPr lang="en-US" i="1" dirty="0" smtClean="0"/>
              <a:t>(James Bond Skyfall* </a:t>
            </a:r>
            <a:r>
              <a:rPr lang="en-US" i="1" dirty="0"/>
              <a:t>intro chase).</a:t>
            </a:r>
          </a:p>
          <a:p>
            <a:pPr marL="0" indent="0">
              <a:buNone/>
            </a:pPr>
            <a:r>
              <a:rPr lang="en-US" i="1" dirty="0"/>
              <a:t>Photos: </a:t>
            </a:r>
            <a:r>
              <a:rPr lang="en-US" i="1" dirty="0" smtClean="0"/>
              <a:t>Intel-Airbus* </a:t>
            </a:r>
            <a:r>
              <a:rPr lang="en-US" i="1" dirty="0"/>
              <a:t>collaboration.</a:t>
            </a:r>
            <a:br>
              <a:rPr lang="en-US" i="1" dirty="0"/>
            </a:br>
            <a:endParaRPr lang="en-US" dirty="0"/>
          </a:p>
        </p:txBody>
      </p:sp>
      <p:pic>
        <p:nvPicPr>
          <p:cNvPr id="2050" name="Picture 2" descr="Image result for intel airbu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382" y="4359463"/>
            <a:ext cx="4005404" cy="2293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visual-inspection-airbus-airliner-intel-drone-uas-uav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383" y="1931020"/>
            <a:ext cx="4005404" cy="2293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6581001"/>
            <a:ext cx="30700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*Other names and brands may be claimed as the property of others</a:t>
            </a:r>
          </a:p>
          <a:p>
            <a:r>
              <a:rPr lang="en-US" sz="600" dirty="0" smtClean="0"/>
              <a:t>http</a:t>
            </a:r>
            <a:r>
              <a:rPr lang="en-US" sz="600" dirty="0"/>
              <a:t>://www.asctec.de/en/intel-airbus-demo-drone-visual-inspection-of-passenger-airliners/</a:t>
            </a:r>
          </a:p>
        </p:txBody>
      </p:sp>
    </p:spTree>
    <p:extLst>
      <p:ext uri="{BB962C8B-B14F-4D97-AF65-F5344CB8AC3E}">
        <p14:creationId xmlns:p14="http://schemas.microsoft.com/office/powerpoint/2010/main" val="4072733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Why autonomous? Infrastructure!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24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Autonomous drones are required when</a:t>
            </a:r>
            <a:br>
              <a:rPr lang="en-US" dirty="0"/>
            </a:br>
            <a:r>
              <a:rPr lang="en-US" dirty="0"/>
              <a:t>you need to </a:t>
            </a:r>
            <a:r>
              <a:rPr lang="en-US" b="1" dirty="0">
                <a:solidFill>
                  <a:srgbClr val="0070C0"/>
                </a:solidFill>
              </a:rPr>
              <a:t>fly constantly or anytime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i="1" dirty="0"/>
              <a:t>Ex: drone as an infrastructure in the sky.</a:t>
            </a:r>
          </a:p>
          <a:p>
            <a:pPr marL="0" indent="0">
              <a:buNone/>
            </a:pPr>
            <a:r>
              <a:rPr lang="en-US" i="1" dirty="0"/>
              <a:t>Photos: X (Google) </a:t>
            </a:r>
            <a:r>
              <a:rPr lang="en-US" i="1" dirty="0" smtClean="0"/>
              <a:t>Loon*, </a:t>
            </a:r>
            <a:r>
              <a:rPr lang="en-US" i="1" dirty="0"/>
              <a:t>Facebook’s </a:t>
            </a:r>
            <a:r>
              <a:rPr lang="en-US" i="1" dirty="0" smtClean="0"/>
              <a:t>Aquila*</a:t>
            </a:r>
            <a:endParaRPr lang="en-US" i="1" dirty="0"/>
          </a:p>
        </p:txBody>
      </p:sp>
      <p:pic>
        <p:nvPicPr>
          <p:cNvPr id="3074" name="Picture 2" descr="https://scontent.fsnc1-4.fna.fbcdn.net/v/t31.0-8/p720x720/13730854_10102980047637441_6853814346771231679_o.jpg?oh=b4f743857652ae150507d1824155b42d&amp;oe=59AE844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9927" y="2699510"/>
            <a:ext cx="4414694" cy="3953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Phot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3708" y="4169787"/>
            <a:ext cx="3749675" cy="248318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93219"/>
            <a:ext cx="3490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*Other names and brands may be claimed as the property of others</a:t>
            </a:r>
          </a:p>
          <a:p>
            <a:r>
              <a:rPr lang="en-US" sz="600" dirty="0" smtClean="0"/>
              <a:t>https</a:t>
            </a:r>
            <a:r>
              <a:rPr lang="en-US" sz="600" dirty="0"/>
              <a:t>://plus.google.com/+ProjectLoon/posts/SLfUxHfXEnP</a:t>
            </a:r>
            <a:br>
              <a:rPr lang="en-US" sz="600" dirty="0"/>
            </a:br>
            <a:r>
              <a:rPr lang="en-US" sz="600" dirty="0"/>
              <a:t>https://www.facebook.com/notes/mark-zuckerberg/the-technology-behind-aquila/10153916136506634/</a:t>
            </a:r>
          </a:p>
        </p:txBody>
      </p:sp>
    </p:spTree>
    <p:extLst>
      <p:ext uri="{BB962C8B-B14F-4D97-AF65-F5344CB8AC3E}">
        <p14:creationId xmlns:p14="http://schemas.microsoft.com/office/powerpoint/2010/main" val="11123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What’s different?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24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you try to replace 1 delivery truck with 20 drones,</a:t>
            </a:r>
            <a:br>
              <a:rPr lang="en-US" dirty="0"/>
            </a:br>
            <a:r>
              <a:rPr lang="en-US" dirty="0"/>
              <a:t>you may save time and reduce costs</a:t>
            </a:r>
            <a:br>
              <a:rPr lang="en-US" dirty="0"/>
            </a:br>
            <a:r>
              <a:rPr lang="en-US" dirty="0"/>
              <a:t>but it’s not the only difference.</a:t>
            </a:r>
          </a:p>
          <a:p>
            <a:pPr marL="0" indent="0">
              <a:buNone/>
            </a:pPr>
            <a:r>
              <a:rPr lang="en-US" dirty="0"/>
              <a:t>Here is a typical logistics chain for an online shop:</a:t>
            </a:r>
          </a:p>
        </p:txBody>
      </p:sp>
      <p:sp>
        <p:nvSpPr>
          <p:cNvPr id="4" name="Rectangle 3"/>
          <p:cNvSpPr/>
          <p:nvPr/>
        </p:nvSpPr>
        <p:spPr>
          <a:xfrm>
            <a:off x="937846" y="4173413"/>
            <a:ext cx="1746739" cy="112541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Country</a:t>
            </a:r>
            <a:br>
              <a:rPr lang="en-US" dirty="0"/>
            </a:br>
            <a:r>
              <a:rPr lang="en-US" dirty="0"/>
              <a:t>logistics hub</a:t>
            </a:r>
          </a:p>
        </p:txBody>
      </p:sp>
      <p:sp>
        <p:nvSpPr>
          <p:cNvPr id="5" name="Rectangle 4"/>
          <p:cNvSpPr/>
          <p:nvPr/>
        </p:nvSpPr>
        <p:spPr>
          <a:xfrm>
            <a:off x="5008684" y="4173413"/>
            <a:ext cx="1855177" cy="112541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City</a:t>
            </a:r>
            <a:br>
              <a:rPr lang="en-US" dirty="0"/>
            </a:br>
            <a:r>
              <a:rPr lang="en-US" dirty="0"/>
              <a:t>logistics hub</a:t>
            </a:r>
          </a:p>
        </p:txBody>
      </p:sp>
      <p:sp>
        <p:nvSpPr>
          <p:cNvPr id="6" name="Rectangle 5"/>
          <p:cNvSpPr/>
          <p:nvPr/>
        </p:nvSpPr>
        <p:spPr>
          <a:xfrm>
            <a:off x="10128738" y="4173413"/>
            <a:ext cx="1606062" cy="398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Delivery site 1</a:t>
            </a:r>
          </a:p>
        </p:txBody>
      </p:sp>
      <p:sp>
        <p:nvSpPr>
          <p:cNvPr id="7" name="Rectangle 6"/>
          <p:cNvSpPr/>
          <p:nvPr/>
        </p:nvSpPr>
        <p:spPr>
          <a:xfrm>
            <a:off x="10128738" y="4706935"/>
            <a:ext cx="1606062" cy="398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Delivery site 2</a:t>
            </a:r>
          </a:p>
        </p:txBody>
      </p:sp>
      <p:sp>
        <p:nvSpPr>
          <p:cNvPr id="8" name="Rectangle 7"/>
          <p:cNvSpPr/>
          <p:nvPr/>
        </p:nvSpPr>
        <p:spPr>
          <a:xfrm>
            <a:off x="10128738" y="5237221"/>
            <a:ext cx="1606062" cy="398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Delivery site 3</a:t>
            </a:r>
          </a:p>
        </p:txBody>
      </p:sp>
      <p:sp>
        <p:nvSpPr>
          <p:cNvPr id="9" name="Rectangle 8"/>
          <p:cNvSpPr/>
          <p:nvPr/>
        </p:nvSpPr>
        <p:spPr>
          <a:xfrm>
            <a:off x="10128738" y="5767507"/>
            <a:ext cx="1606062" cy="398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Delivery site 4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7162800" y="4906227"/>
            <a:ext cx="2743200" cy="106057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7162800" y="4372705"/>
            <a:ext cx="2743200" cy="199294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9906000" y="4372705"/>
            <a:ext cx="0" cy="1594094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2860430" y="4906227"/>
            <a:ext cx="1925517" cy="1471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863363" y="4571998"/>
            <a:ext cx="1922584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465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What’s different? Latency! Granularity!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240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Trucks:</a:t>
            </a:r>
          </a:p>
          <a:p>
            <a:pPr lvl="1"/>
            <a:r>
              <a:rPr lang="en-US" dirty="0"/>
              <a:t>are big: they load a maximum of packages to make it worthwhile.</a:t>
            </a:r>
          </a:p>
          <a:p>
            <a:pPr lvl="1"/>
            <a:r>
              <a:rPr lang="en-US" dirty="0"/>
              <a:t>depot is far: they have a minimum of deliveries each day.</a:t>
            </a:r>
          </a:p>
          <a:p>
            <a:pPr lvl="1"/>
            <a:r>
              <a:rPr lang="en-US" dirty="0"/>
              <a:t>to minimize distance, they specialize in 1 area of the city.</a:t>
            </a:r>
          </a:p>
          <a:p>
            <a:pPr lvl="1"/>
            <a:r>
              <a:rPr lang="en-US" dirty="0"/>
              <a:t>result: can achieve same day delivery with optimization,</a:t>
            </a:r>
            <a:br>
              <a:rPr lang="en-US" dirty="0"/>
            </a:br>
            <a:r>
              <a:rPr lang="en-US" dirty="0"/>
              <a:t>but can’t scale to 30mn-1hr deliveries.</a:t>
            </a:r>
          </a:p>
          <a:p>
            <a:pPr marL="0" indent="0">
              <a:buNone/>
            </a:pPr>
            <a:r>
              <a:rPr lang="en-US" dirty="0"/>
              <a:t>Drones:</a:t>
            </a:r>
          </a:p>
          <a:p>
            <a:pPr lvl="1"/>
            <a:r>
              <a:rPr lang="en-US" dirty="0"/>
              <a:t>are variable in size: no minimal payload capacity</a:t>
            </a:r>
          </a:p>
          <a:p>
            <a:pPr lvl="1"/>
            <a:r>
              <a:rPr lang="en-US" dirty="0"/>
              <a:t>can work from smaller local logistics hubs</a:t>
            </a:r>
          </a:p>
          <a:p>
            <a:pPr lvl="1"/>
            <a:r>
              <a:rPr lang="en-US" dirty="0"/>
              <a:t>have a predictable flight time</a:t>
            </a:r>
          </a:p>
          <a:p>
            <a:pPr lvl="1"/>
            <a:r>
              <a:rPr lang="en-US" dirty="0"/>
              <a:t>result: can propose short latency delivery</a:t>
            </a:r>
            <a:br>
              <a:rPr lang="en-US" dirty="0"/>
            </a:br>
            <a:r>
              <a:rPr lang="en-US" dirty="0"/>
              <a:t>of small packages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i="1" dirty="0"/>
              <a:t>If you can deliver 1 doughnut on demand,</a:t>
            </a:r>
            <a:br>
              <a:rPr lang="en-US" i="1" dirty="0"/>
            </a:br>
            <a:r>
              <a:rPr lang="en-US" i="1" dirty="0"/>
              <a:t>what else is possible?</a:t>
            </a:r>
            <a:br>
              <a:rPr lang="en-US" i="1" dirty="0"/>
            </a:b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Photos: X (Google) </a:t>
            </a:r>
            <a:r>
              <a:rPr lang="en-US" i="1" dirty="0" smtClean="0"/>
              <a:t>Wing*, </a:t>
            </a:r>
            <a:r>
              <a:rPr lang="en-US" i="1" dirty="0"/>
              <a:t>Amazon Prime </a:t>
            </a:r>
            <a:r>
              <a:rPr lang="en-US" i="1" dirty="0" smtClean="0"/>
              <a:t>Air*</a:t>
            </a:r>
            <a:endParaRPr lang="en-US" i="1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085" y="3529693"/>
            <a:ext cx="4515578" cy="31232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382" y="255375"/>
            <a:ext cx="2091281" cy="31393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488668"/>
            <a:ext cx="2305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*Other names and brands may be claimed as the property of others</a:t>
            </a:r>
          </a:p>
          <a:p>
            <a:r>
              <a:rPr lang="en-US" sz="600" dirty="0" smtClean="0"/>
              <a:t>https</a:t>
            </a:r>
            <a:r>
              <a:rPr lang="en-US" sz="600" dirty="0"/>
              <a:t>://x.company/projects/wing/</a:t>
            </a:r>
            <a:br>
              <a:rPr lang="en-US" sz="600" dirty="0"/>
            </a:br>
            <a:r>
              <a:rPr lang="en-US" sz="600" dirty="0"/>
              <a:t>https://www.amazon.com/Amazon-Prime-Air</a:t>
            </a:r>
          </a:p>
        </p:txBody>
      </p:sp>
    </p:spTree>
    <p:extLst>
      <p:ext uri="{BB962C8B-B14F-4D97-AF65-F5344CB8AC3E}">
        <p14:creationId xmlns:p14="http://schemas.microsoft.com/office/powerpoint/2010/main" val="729789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What’s different? Logistics centers!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24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Trucks: Currently large buildings, far from city centers.</a:t>
            </a:r>
          </a:p>
          <a:p>
            <a:pPr marL="0" indent="0">
              <a:buNone/>
            </a:pPr>
            <a:r>
              <a:rPr lang="en-US" dirty="0" smtClean="0"/>
              <a:t>Drones: Autonomous Drones come with automated logistics centers.</a:t>
            </a:r>
          </a:p>
          <a:p>
            <a:pPr marL="0" indent="0">
              <a:buNone/>
            </a:pPr>
            <a:r>
              <a:rPr lang="en-US" dirty="0" smtClean="0"/>
              <a:t>The large central centers could be replaced by several smaller automated logistics buffers.</a:t>
            </a:r>
          </a:p>
          <a:p>
            <a:pPr marL="0" indent="0">
              <a:buNone/>
            </a:pPr>
            <a:r>
              <a:rPr lang="en-US" i="1" dirty="0" smtClean="0"/>
              <a:t>Ex:</a:t>
            </a:r>
          </a:p>
          <a:p>
            <a:pPr lvl="1"/>
            <a:r>
              <a:rPr lang="en-US" i="1" dirty="0" smtClean="0"/>
              <a:t>Flying warehouses?</a:t>
            </a:r>
          </a:p>
          <a:p>
            <a:pPr lvl="1"/>
            <a:r>
              <a:rPr lang="en-US" i="1" dirty="0" smtClean="0"/>
              <a:t>Ships sailing in front of cities?</a:t>
            </a:r>
          </a:p>
          <a:p>
            <a:pPr lvl="1"/>
            <a:r>
              <a:rPr lang="en-US" i="1" dirty="0" smtClean="0"/>
              <a:t>Direct delivery from trains, trucks?</a:t>
            </a:r>
          </a:p>
          <a:p>
            <a:pPr lvl="1"/>
            <a:r>
              <a:rPr lang="en-US" i="1" dirty="0" smtClean="0"/>
              <a:t>Underground with an access shaft?</a:t>
            </a:r>
            <a:endParaRPr lang="en-US" i="1" dirty="0"/>
          </a:p>
        </p:txBody>
      </p:sp>
      <p:pic>
        <p:nvPicPr>
          <p:cNvPr id="4098" name="Picture 2" descr="http://sc.cnbcfm.com/applications/cnbc.com/resources/files/2016/12/29/Amazon%20patent%20-%20flying%20warehous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1710" y="3398782"/>
            <a:ext cx="5366038" cy="3270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206182" y="6460933"/>
            <a:ext cx="1861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US Patent #: US009305280</a:t>
            </a:r>
          </a:p>
        </p:txBody>
      </p:sp>
      <p:pic>
        <p:nvPicPr>
          <p:cNvPr id="4102" name="Picture 6" descr="Image result for logo amazon prime ai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891" y="3786910"/>
            <a:ext cx="2097329" cy="47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2207" y="6599432"/>
            <a:ext cx="301236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*Other names and brands may be claimed as the property of others</a:t>
            </a:r>
          </a:p>
        </p:txBody>
      </p:sp>
      <p:sp>
        <p:nvSpPr>
          <p:cNvPr id="8" name="Rectangle 7"/>
          <p:cNvSpPr/>
          <p:nvPr/>
        </p:nvSpPr>
        <p:spPr>
          <a:xfrm>
            <a:off x="11160218" y="3625327"/>
            <a:ext cx="280846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 smtClean="0"/>
              <a:t>*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270496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240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Autonomous Drones are not only a way</a:t>
            </a:r>
            <a:br>
              <a:rPr lang="en-US" dirty="0"/>
            </a:br>
            <a:r>
              <a:rPr lang="en-US" dirty="0"/>
              <a:t>to make </a:t>
            </a:r>
            <a:r>
              <a:rPr lang="en-US" b="1" dirty="0">
                <a:solidFill>
                  <a:schemeClr val="accent2"/>
                </a:solidFill>
              </a:rPr>
              <a:t>marketing stunts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dirty="0"/>
              <a:t>There’s a need and market </a:t>
            </a:r>
            <a:r>
              <a:rPr lang="en-US" b="1" dirty="0">
                <a:solidFill>
                  <a:srgbClr val="0070C0"/>
                </a:solidFill>
              </a:rPr>
              <a:t>today.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Drones are not just automating </a:t>
            </a:r>
            <a:r>
              <a:rPr lang="en-US" b="1" dirty="0">
                <a:solidFill>
                  <a:schemeClr val="accent2"/>
                </a:solidFill>
              </a:rPr>
              <a:t>existing tasks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dirty="0"/>
              <a:t>They have specific requirements</a:t>
            </a:r>
            <a:br>
              <a:rPr lang="en-US" dirty="0"/>
            </a:br>
            <a:r>
              <a:rPr lang="en-US" dirty="0"/>
              <a:t>but enable </a:t>
            </a:r>
            <a:r>
              <a:rPr lang="en-US" b="1" dirty="0">
                <a:solidFill>
                  <a:srgbClr val="0070C0"/>
                </a:solidFill>
              </a:rPr>
              <a:t>new usages.</a:t>
            </a:r>
          </a:p>
        </p:txBody>
      </p:sp>
    </p:spTree>
    <p:extLst>
      <p:ext uri="{BB962C8B-B14F-4D97-AF65-F5344CB8AC3E}">
        <p14:creationId xmlns:p14="http://schemas.microsoft.com/office/powerpoint/2010/main" val="2418536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hlinkClick r:id="rId2"/>
              </a:rPr>
              <a:t>Paul.Guermonprez@intel.com</a:t>
            </a:r>
            <a:endParaRPr lang="en-US" dirty="0" smtClean="0"/>
          </a:p>
          <a:p>
            <a:r>
              <a:rPr lang="en-US" u="sng" dirty="0">
                <a:hlinkClick r:id="rId3"/>
              </a:rPr>
              <a:t>https://intel-aero.github.io</a:t>
            </a:r>
            <a:endParaRPr lang="en-US" dirty="0"/>
          </a:p>
          <a:p>
            <a:r>
              <a:rPr lang="en-US" dirty="0" smtClean="0"/>
              <a:t>Released </a:t>
            </a:r>
            <a:r>
              <a:rPr lang="en-US" dirty="0"/>
              <a:t>under Creative Commons-BY</a:t>
            </a:r>
            <a:br>
              <a:rPr lang="en-US" dirty="0"/>
            </a:br>
            <a:r>
              <a:rPr lang="en-US" dirty="0" err="1" smtClean="0"/>
              <a:t>creativecommons.org</a:t>
            </a:r>
            <a:r>
              <a:rPr lang="en-US" dirty="0" smtClean="0"/>
              <a:t>/licenses/by/2.0</a:t>
            </a:r>
            <a:r>
              <a:rPr lang="en-US" dirty="0"/>
              <a:t>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32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569</TotalTime>
  <Words>222</Words>
  <Application>Microsoft Macintosh PowerPoint</Application>
  <PresentationFormat>Widescreen</PresentationFormat>
  <Paragraphs>74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Autonomous Drone Engineer A2 – Usage Models</vt:lpstr>
      <vt:lpstr>Why autonomous? Fleets!</vt:lpstr>
      <vt:lpstr>Why autonomous? Precision!</vt:lpstr>
      <vt:lpstr>Why autonomous? Infrastructure!</vt:lpstr>
      <vt:lpstr>What’s different?</vt:lpstr>
      <vt:lpstr>What’s different? Latency! Granularity!</vt:lpstr>
      <vt:lpstr>What’s different? Logistics centers!</vt:lpstr>
      <vt:lpstr>Conclusion</vt:lpstr>
      <vt:lpstr>Thanks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Guermonprez, Paul</dc:creator>
  <cp:lastModifiedBy>Paul Guermonprez</cp:lastModifiedBy>
  <cp:revision>58</cp:revision>
  <dcterms:created xsi:type="dcterms:W3CDTF">2017-05-24T00:59:07Z</dcterms:created>
  <dcterms:modified xsi:type="dcterms:W3CDTF">2017-11-14T00:53:10Z</dcterms:modified>
</cp:coreProperties>
</file>

<file path=docProps/thumbnail.jpeg>
</file>